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3"/>
  </p:notesMasterIdLst>
  <p:handoutMasterIdLst>
    <p:handoutMasterId r:id="rId44"/>
  </p:handoutMasterIdLst>
  <p:sldIdLst>
    <p:sldId id="402" r:id="rId15"/>
    <p:sldId id="256" r:id="rId16"/>
    <p:sldId id="2073" r:id="rId17"/>
    <p:sldId id="364" r:id="rId18"/>
    <p:sldId id="2067" r:id="rId19"/>
    <p:sldId id="2068" r:id="rId20"/>
    <p:sldId id="2061" r:id="rId21"/>
    <p:sldId id="2062" r:id="rId22"/>
    <p:sldId id="2085" r:id="rId23"/>
    <p:sldId id="2086" r:id="rId24"/>
    <p:sldId id="2071" r:id="rId25"/>
    <p:sldId id="2087" r:id="rId26"/>
    <p:sldId id="2072" r:id="rId27"/>
    <p:sldId id="2074" r:id="rId28"/>
    <p:sldId id="2070" r:id="rId29"/>
    <p:sldId id="2075" r:id="rId30"/>
    <p:sldId id="2077" r:id="rId31"/>
    <p:sldId id="2089" r:id="rId32"/>
    <p:sldId id="2064" r:id="rId33"/>
    <p:sldId id="2063" r:id="rId34"/>
    <p:sldId id="2079" r:id="rId35"/>
    <p:sldId id="2080" r:id="rId36"/>
    <p:sldId id="2084" r:id="rId37"/>
    <p:sldId id="2083" r:id="rId38"/>
    <p:sldId id="2088" r:id="rId39"/>
    <p:sldId id="2065" r:id="rId40"/>
    <p:sldId id="2078" r:id="rId41"/>
    <p:sldId id="449" r:id="rId42"/>
  </p:sldIdLst>
  <p:sldSz cx="12195175" cy="6858000"/>
  <p:notesSz cx="6858000" cy="9144000"/>
  <p:embeddedFontLst>
    <p:embeddedFont>
      <p:font typeface="Arial Unicode MS" panose="020B0604020202020204" pitchFamily="34" charset="-128"/>
      <p:regular r:id="rId45"/>
    </p:embeddedFont>
    <p:embeddedFont>
      <p:font typeface="72 Brand" panose="020B0504030603020204" pitchFamily="34" charset="0"/>
      <p:regular r:id="rId46"/>
      <p:bold r:id="rId47"/>
      <p:italic r:id="rId48"/>
      <p:boldItalic r:id="rId49"/>
    </p:embeddedFont>
    <p:embeddedFont>
      <p:font typeface="72 Brand Medium" panose="020B0504030603020204" pitchFamily="34" charset="0"/>
      <p:regular r:id="rId50"/>
      <p:italic r:id="rId51"/>
    </p:embeddedFont>
    <p:embeddedFont>
      <p:font typeface="Cambria Math" panose="02040503050406030204" pitchFamily="18" charset="0"/>
      <p:regular r:id="rId52"/>
    </p:embeddedFont>
  </p:embeddedFontLst>
  <p:custDataLst>
    <p:tags r:id="rId53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6C5496-1222-894E-9328-C0D14E3A4ADA}">
          <p14:sldIdLst>
            <p14:sldId id="402"/>
            <p14:sldId id="256"/>
            <p14:sldId id="2073"/>
            <p14:sldId id="364"/>
            <p14:sldId id="2067"/>
            <p14:sldId id="2068"/>
            <p14:sldId id="2061"/>
            <p14:sldId id="2062"/>
            <p14:sldId id="2085"/>
            <p14:sldId id="2086"/>
            <p14:sldId id="2071"/>
            <p14:sldId id="2087"/>
            <p14:sldId id="2072"/>
            <p14:sldId id="2074"/>
            <p14:sldId id="2070"/>
            <p14:sldId id="2075"/>
            <p14:sldId id="2077"/>
            <p14:sldId id="2089"/>
            <p14:sldId id="2064"/>
            <p14:sldId id="2063"/>
            <p14:sldId id="2079"/>
            <p14:sldId id="2080"/>
            <p14:sldId id="2084"/>
            <p14:sldId id="2083"/>
            <p14:sldId id="2088"/>
            <p14:sldId id="2065"/>
            <p14:sldId id="207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0" autoAdjust="0"/>
    <p:restoredTop sz="79811" autoAdjust="0"/>
  </p:normalViewPr>
  <p:slideViewPr>
    <p:cSldViewPr snapToGrid="0" showGuides="1">
      <p:cViewPr>
        <p:scale>
          <a:sx n="155" d="100"/>
          <a:sy n="155" d="100"/>
        </p:scale>
        <p:origin x="5240" y="720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font" Target="fonts/font1.fntdata"/><Relationship Id="rId53" Type="http://schemas.openxmlformats.org/officeDocument/2006/relationships/tags" Target="tags/tag1.xml"/><Relationship Id="rId5" Type="http://schemas.openxmlformats.org/officeDocument/2006/relationships/customXml" Target="../customXml/item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2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2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789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  </a:t>
            </a:r>
            <a:r>
              <a:rPr lang="en-US" dirty="0" err="1"/>
              <a:t>senkrechte</a:t>
            </a:r>
            <a:r>
              <a:rPr lang="en-US" dirty="0"/>
              <a:t> linier: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positven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endParaRPr lang="en-US" dirty="0"/>
          </a:p>
          <a:p>
            <a:r>
              <a:rPr lang="en-US" dirty="0"/>
              <a:t>Recall: </a:t>
            </a:r>
            <a:r>
              <a:rPr lang="en-US" dirty="0" err="1"/>
              <a:t>horizontale</a:t>
            </a:r>
            <a:r>
              <a:rPr lang="en-US" dirty="0"/>
              <a:t> line: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Vorhergesagten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Bezug</a:t>
            </a:r>
            <a:r>
              <a:rPr lang="en-US" dirty="0"/>
              <a:t> auf alle </a:t>
            </a:r>
            <a:r>
              <a:rPr lang="en-US" dirty="0" err="1"/>
              <a:t>Richtigen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988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304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25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07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Anwendungsfälle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Erkundung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Überwachung</a:t>
            </a:r>
            <a:r>
              <a:rPr lang="en-US" dirty="0"/>
              <a:t> </a:t>
            </a:r>
            <a:r>
              <a:rPr lang="en-US" dirty="0" err="1"/>
              <a:t>laufender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Dimensionsreduzierung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Trennung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für </a:t>
            </a:r>
            <a:r>
              <a:rPr lang="en-US" dirty="0" err="1"/>
              <a:t>wietere</a:t>
            </a:r>
            <a:r>
              <a:rPr lang="en-US" dirty="0"/>
              <a:t> </a:t>
            </a:r>
            <a:r>
              <a:rPr lang="en-US" dirty="0" err="1"/>
              <a:t>Analysen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Finden</a:t>
            </a:r>
            <a:r>
              <a:rPr lang="en-US" dirty="0"/>
              <a:t> von </a:t>
            </a:r>
            <a:r>
              <a:rPr lang="en-US" dirty="0" err="1"/>
              <a:t>natürlichen</a:t>
            </a:r>
            <a:r>
              <a:rPr lang="en-US" dirty="0"/>
              <a:t> </a:t>
            </a:r>
            <a:r>
              <a:rPr lang="en-US" dirty="0" err="1"/>
              <a:t>Gruppierungen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0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392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77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605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469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66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463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542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346005331" name="LogoBlue-Dynamic" descr="{&quot;templafy&quot;:{&quot;id&quot;:&quot;586a539b-7c75-4c56-89c7-50f1b60dfce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0a4faa7-dd41-418f-8762-94d7fc8784e2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42850883" name="LogoBlue-Dynamic" descr="{&quot;templafy&quot;:{&quot;id&quot;:&quot;bb99b3bf-535f-4e22-a25c-8b08629e681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5e0d095-aa7b-43b8-93fb-e990e37478a8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040825506" name="LogoWhite-Dynamic" descr="{&quot;templafy&quot;:{&quot;id&quot;:&quot;00a019b4-5e49-45f4-8c19-d2f4a00026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6610841-945e-4adf-bfe7-fe1b68685cf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97378195" name="LogoWhite-Dynamic" descr="{&quot;templafy&quot;:{&quot;id&quot;:&quot;52d614ca-1abc-45af-ad01-a1d65e44a3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8a7b27e4-f100-478b-9927-3fdb2338aee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80084327-27ff-4922-b0e6-39d30b4aa52a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83987256" name="LogoWhite-Dynamic" descr="{&quot;templafy&quot;:{&quot;id&quot;:&quot;f19fcf9d-e2c1-4a5e-85c9-7b8754cfd8b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65d2242-5a25-427e-be15-82a593aabb5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bbdde951-c6c3-4416-bd57-0a30566cb8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66961668" name="LogoBlack-Dynamic" descr="{&quot;templafy&quot;:{&quot;id&quot;:&quot;78c872fb-0b13-4e27-9500-7340ad1cd46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98202225" name="LogoBlue-Dynamic" descr="{&quot;templafy&quot;:{&quot;id&quot;:&quot;febbe9b5-2fd3-4dff-bddc-3643e366a8a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7ff31cf-5c4f-46a1-bbe4-b2261f242bdf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3459718" name="LogoBlue-Dynamic" descr="{&quot;templafy&quot;:{&quot;id&quot;:&quot;17d25285-1327-4aba-954e-f607dccbbbd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78636f2-8d39-49a4-848c-62cd300eddd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43917252" name="LogoBlack-Dynamic" descr="{&quot;templafy&quot;:{&quot;id&quot;:&quot;1cf34401-2aff-4e09-a00a-23c81697e3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1c0382e-87a8-4da8-a9f2-6447976c98a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7944676" name="LogoWhite-Dynamic" descr="{&quot;templafy&quot;:{&quot;id&quot;:&quot;22e0a965-7e28-4216-821a-6ef4129e8b9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a84c616-6398-41eb-890b-ee6a1107ddbb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939153064" name="LogoBlack-Dynamic" descr="{&quot;templafy&quot;:{&quot;id&quot;:&quot;bea4bce9-fb5f-4db9-96bc-4072e6898b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28fff4a-32f4-4944-b825-73b9af1fba2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9ae5736-7ba4-4d7c-aeb2-a7b5a20185a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r>
              <a:rPr lang="en-US" dirty="0"/>
              <a:t> von ML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2" name="Spaker name - Dynamic" descr="{&quot;templafy&quot;:{&quot;id&quot;:&quot;80b0e101-ab12-4f8f-8017-8e890e86decc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Jens Feser, SAP</a:t>
            </a:r>
          </a:p>
        </p:txBody>
      </p:sp>
      <p:sp>
        <p:nvSpPr>
          <p:cNvPr id="3" name="Date - Dynamic" descr="{&quot;templafy&quot;:{&quot;id&quot;:&quot;9bf9e942-e2c7-442a-af90-c53c0886f502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27, 2025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Calinski-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Harabasz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𝐶𝐻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𝐷𝑢𝑟𝑐h𝑠𝑐h𝑛𝑖𝑡𝑡𝑙𝑖𝑐h𝑒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𝑍𝑤𝑖𝑠𝑐h𝑒𝑛𝑐𝑙𝑢𝑠𝑡𝑒𝑟𝑣𝑎𝑟𝑖𝑎𝑛𝑧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Durchschnittliche</m:t>
                          </m:r>
                          <m: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Innerclustervarianz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Cambria Math" panose="02040503050406030204" pitchFamily="18" charset="0"/>
                  </a:rPr>
                  <a:t>K: Anzahl der Cluster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N: Anzahl der Datenpunkte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Vergleicht Streuung im Cluster mit Streuung zwischen Clustern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Höhere CH Werte = bessere Clusterqualität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54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Purity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𝑃𝑢𝑟𝑖𝑡𝑦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sz="18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⁡|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de-DE" sz="1800" b="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C(k):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gefundene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L(j):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Wahre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Klassen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nahe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1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A9AB5-B487-8CEC-4581-6A4E755FAA92}"/>
              </a:ext>
            </a:extLst>
          </p:cNvPr>
          <p:cNvGrpSpPr/>
          <p:nvPr/>
        </p:nvGrpSpPr>
        <p:grpSpPr>
          <a:xfrm>
            <a:off x="7726511" y="1953639"/>
            <a:ext cx="3761870" cy="3753853"/>
            <a:chOff x="1419730" y="1548428"/>
            <a:chExt cx="3761870" cy="37538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AE6682-C35C-21C8-408F-B3DE1C7540D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4431-7342-78D9-8906-808683F1025D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40111A-F06C-30E0-B60E-8DDDBFA40E2A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64A064-EB81-80E9-F6B5-05B0CA7A9FCD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A274E4-C8AA-0E65-5E54-EE0FF51E1E59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7B9E3F-7FB5-066A-0A10-DB47A9B4BDE8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336735-F861-C911-9C41-9A0BBC52ADE5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AADE8F-9527-02E5-A7A2-A2078CC89A0C}"/>
                </a:ext>
              </a:extLst>
            </p:cNvPr>
            <p:cNvSpPr/>
            <p:nvPr/>
          </p:nvSpPr>
          <p:spPr bwMode="gray">
            <a:xfrm>
              <a:off x="2490007" y="373479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2D158-E21D-53CB-4C7B-471152C51F6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F61B1-DF65-20BE-5F4C-941AF52771F3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434322-78BE-5F01-47DB-E60EEE85B68B}"/>
                </a:ext>
              </a:extLst>
            </p:cNvPr>
            <p:cNvSpPr/>
            <p:nvPr/>
          </p:nvSpPr>
          <p:spPr bwMode="gray">
            <a:xfrm>
              <a:off x="3358199" y="2028843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B2877E-E55E-1E29-369B-3B94B6E33236}"/>
              </a:ext>
            </a:extLst>
          </p:cNvPr>
          <p:cNvSpPr/>
          <p:nvPr/>
        </p:nvSpPr>
        <p:spPr bwMode="gray">
          <a:xfrm>
            <a:off x="7965832" y="3580091"/>
            <a:ext cx="1524301" cy="155645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C3050E-052E-E8CD-804C-06199E20638C}"/>
              </a:ext>
            </a:extLst>
          </p:cNvPr>
          <p:cNvSpPr/>
          <p:nvPr/>
        </p:nvSpPr>
        <p:spPr bwMode="gray">
          <a:xfrm>
            <a:off x="9511342" y="1984691"/>
            <a:ext cx="1760456" cy="1595399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5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Adjusted Rand Index (ARI)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de-DE" sz="18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Misst</a:t>
                </a:r>
                <a:r>
                  <a:rPr kumimoji="0" lang="de-DE" sz="180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</a:rPr>
                  <a:t> Übereinstimmung mit der Ground Truth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noProof="0" dirty="0"/>
                  <a:t>Misst ob in zwei Gruppierungen die einzelnen Daten richtig getrennt bzw. zusammen sind</a:t>
                </a:r>
                <a:endParaRPr kumimoji="0" lang="de-DE" sz="180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baseline="0" dirty="0"/>
                  <a:t>Wert</a:t>
                </a:r>
                <a:r>
                  <a:rPr lang="de-DE" sz="1800" kern="0" dirty="0"/>
                  <a:t>ebereich: [-1,1]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1: Perfekte Übereinstimmung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/>
                  <a:t>0: Zufällig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-1 Alles falsch zugeordnet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3A855-BC5B-1ED4-C5DA-0C73F5A7779C}"/>
              </a:ext>
            </a:extLst>
          </p:cNvPr>
          <p:cNvSpPr/>
          <p:nvPr/>
        </p:nvSpPr>
        <p:spPr bwMode="gray">
          <a:xfrm>
            <a:off x="6343016" y="886621"/>
            <a:ext cx="5032153" cy="53631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Misst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wie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 die Cluster-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Zuordnung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wahren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Klassen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liefert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Wertebereich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: 0 bis 1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0: Cluster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1: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Perfekte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Übereinstimmung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7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Clustering</a:t>
            </a:r>
          </a:p>
        </p:txBody>
      </p:sp>
    </p:spTree>
    <p:extLst>
      <p:ext uri="{BB962C8B-B14F-4D97-AF65-F5344CB8AC3E}">
        <p14:creationId xmlns:p14="http://schemas.microsoft.com/office/powerpoint/2010/main" val="357680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5870854" y="3178475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6C9D9D-A3C5-DF8A-92C3-08669E984C93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B1C9A0-E1B3-530E-59CC-DE231DA633D0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F7906F-F074-C1F4-F2CF-7F5F835DD323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8C8D18-FB59-3291-A74C-5C5E0469A94A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27C58-98F6-83C5-0DA8-2F136E3D955D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D4DCBBA-B9B6-994B-D39C-84C34FA7545E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1D78DA-1C7F-7CE5-C66B-A48FCF867BA1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143AFF3-B388-13CF-99D5-415CA541E13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A05A401-AFD4-77E9-A2AF-D03052E2A3DB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01B077-7608-5292-8123-0B1D3EC2EA9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2D8F09-94C5-6053-001B-C8FAC89F671B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EBF3A1D-1E47-503C-75AF-28AB23F0D3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1806075-ADCD-C43D-F742-FC26D9D0B975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E74D671-9D62-2392-E751-79FA29118266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01872AF-886A-B88A-E645-C387A84495C9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C72CAE-B039-E1EC-9D7B-6AC1B4A460A7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B06DE041-533F-C553-9F08-DF40C82B27A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5F5F084-7D7E-A909-3CD9-C912AF42A138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893AEFC-F213-5A2B-9CA5-64E5A3ED6169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67885BEA-B51F-0CA7-22B6-F0A0B3A14B96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599AB9-F053-5880-356E-DCF33C9059CF}"/>
              </a:ext>
            </a:extLst>
          </p:cNvPr>
          <p:cNvGrpSpPr/>
          <p:nvPr/>
        </p:nvGrpSpPr>
        <p:grpSpPr>
          <a:xfrm>
            <a:off x="7021877" y="1542230"/>
            <a:ext cx="3761870" cy="3753853"/>
            <a:chOff x="1411428" y="1552073"/>
            <a:chExt cx="3761870" cy="37538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4EE9BD-023E-19A6-0A15-12B87DC1B13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AE6FEE-C298-DE2F-CE3D-1ACE166E73ED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187A3-A42B-E575-4EF9-012574B322B0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D143A7F-E459-A54C-0F92-2166F1E77BC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0BC8321-01AC-F671-4A29-7EA7B65B2C7B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192397D-89EC-CE81-7BE4-F033B6826C37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9F6FB4-0F38-28BE-2E71-CD84067DAD3B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20836C-A314-2A72-5602-94187789AB78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EF0B509-3FCF-B3C8-D6EC-5792AA8FFDA1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520870F-834E-D359-7AEE-C9B9177953A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C452D53-5A80-8156-538B-8C99518E52A8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027D2DF-6EBE-DD92-29BB-1E62760C8E5A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066274CA-AC92-4776-3CF1-A6B53B18215D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719D50DB-D1CE-D05E-476A-28A2D864071B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675A487-0301-CBAB-5CB1-DF821346D1EC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B9206E8-4F2F-91B7-06FF-D5E655F129C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E1B1CE38-68DF-6DCA-A397-F70D6C4B2A65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4AC9EDEB-A89B-3CD1-BD41-F17382E4125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F1F66ABE-F538-8B65-0EA6-DD19555925FE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id="{5232BFAA-7BD1-5460-5C99-77F88C49703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4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BA6D0E-1690-0DA4-3263-375C1E7F3C86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843DAD-2857-67D5-F821-C26CBCEF4F7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CB16F5-1C03-D69B-499A-BA2174F7B112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48C6E6-1FA3-8C98-2134-9756B2A3FC8E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F7F792-93EF-0D75-1F84-B184890996E6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BC25F98-EB22-F9FF-B3CE-8A3AA59EF36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B6A1F6-1379-9290-0E35-E09EBA286BB8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C6F45-84E0-BE83-44B9-A3CC2FE06809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2042E1-B5D3-A683-D449-45BD766C7626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D7097B-B886-BCC8-60BC-6FF163AB446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A54482-AA40-7CED-19B0-E7702BA6316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B8A537-00F7-E436-EC12-4F6C0161C1DC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59E7FC-6CD4-D438-F22F-2739F8E5BEE7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6B00294-B226-E988-95A5-D228F2B34A84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F3B53D5-B8D2-1B46-B3DC-DAA7CC256B67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33B080D1-D77E-AE2A-9FB6-6E6C7350D985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184499D-37D1-D087-55D5-E3DCC297EBFB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680FC4C-D1A5-23A1-8EFE-61D90F50117F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1236223A-015E-82E5-E49C-8D991D14452D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71EBEAA-165E-7A04-0FF1-01B67E775BEC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8369528" y="1837240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79289-D427-B908-1CB9-E2A7493083F5}"/>
              </a:ext>
            </a:extLst>
          </p:cNvPr>
          <p:cNvGrpSpPr/>
          <p:nvPr/>
        </p:nvGrpSpPr>
        <p:grpSpPr>
          <a:xfrm>
            <a:off x="7021877" y="1552073"/>
            <a:ext cx="3761870" cy="3753853"/>
            <a:chOff x="1411428" y="1552073"/>
            <a:chExt cx="3761870" cy="3753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D9BADC-40F1-1DA9-A593-A1E149581942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371F66-492A-5197-F8EF-24D98C49EA56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2F90CE0-D3AC-934A-FAE2-1F35424B9E4D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2F5EEA-18B9-E72B-28AE-0BD60825BFA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9EDCD97-E326-52B7-7882-83C69FDB9B8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4E297F-1E38-8FBF-D4DC-43A44F86B406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EB2D20-89F5-E0FC-038F-9B10B66A3A8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9592987-F073-926A-172F-2FFE9CC80B15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6D0A9D-D06B-B9B0-EBD7-1FFD6259E627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C17AF9-53FE-75F9-6D13-F36409FE20F8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1BF603A-EE61-A98B-56D5-BFC66BFED0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3722EB2-26EA-C968-40F2-CABB3AAF63A1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A836E54-3BCA-103E-E50C-5FD64E88588B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596E0CB-2F86-B7DD-8313-C95282C16B95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48AD8B9-4D9B-3333-51BA-0940FDCBE0D8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F58E3AE-F659-629B-C043-08B0FFAC8E83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61B2C36-1DF1-0527-0AC5-9EB4A67F7064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AC3F101-A4AC-20A0-BC43-5BFA655BC9C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2B17FCE-5B0B-1C23-4AF9-C60A25C21FC2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737A770-A093-30DB-0670-4124A446DDEE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Überwachtes</a:t>
            </a: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Lernen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AF00E729-B75A-604E-2797-160D1C356D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3629714" y="491990"/>
            <a:ext cx="748882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Random Forest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Trainiert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sehr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einzelne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Entscheidungsbäume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Jeder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Baum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verwendet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Stichprobe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und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Teilmenge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Merkmale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Ergebnis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von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allen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Bäumen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gewählte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Klasse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CC7F9-F157-530D-0782-7E46212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1" y="491990"/>
            <a:ext cx="11186476" cy="738664"/>
          </a:xfrm>
        </p:spPr>
        <p:txBody>
          <a:bodyPr/>
          <a:lstStyle/>
          <a:p>
            <a:r>
              <a:rPr lang="en-US" dirty="0" err="1"/>
              <a:t>Verwendeter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E05A96-A8A4-8707-CA45-3C1037C02813}"/>
              </a:ext>
            </a:extLst>
          </p:cNvPr>
          <p:cNvSpPr/>
          <p:nvPr/>
        </p:nvSpPr>
        <p:spPr bwMode="gray">
          <a:xfrm>
            <a:off x="6373640" y="3865830"/>
            <a:ext cx="1837853" cy="3621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B0299-EBDF-C25B-F109-305866283712}"/>
              </a:ext>
            </a:extLst>
          </p:cNvPr>
          <p:cNvCxnSpPr>
            <a:cxnSpLocks/>
          </p:cNvCxnSpPr>
          <p:nvPr/>
        </p:nvCxnSpPr>
        <p:spPr>
          <a:xfrm flipH="1">
            <a:off x="6152441" y="4234137"/>
            <a:ext cx="1140125" cy="50969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A39C3-E84C-27C1-9A54-AC25D0E70696}"/>
              </a:ext>
            </a:extLst>
          </p:cNvPr>
          <p:cNvCxnSpPr>
            <a:stCxn id="4" idx="2"/>
          </p:cNvCxnSpPr>
          <p:nvPr/>
        </p:nvCxnSpPr>
        <p:spPr>
          <a:xfrm flipH="1">
            <a:off x="7292566" y="4227968"/>
            <a:ext cx="1" cy="63085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EF202-C514-7C7A-D0F8-F8B65268E71F}"/>
              </a:ext>
            </a:extLst>
          </p:cNvPr>
          <p:cNvCxnSpPr>
            <a:stCxn id="4" idx="2"/>
          </p:cNvCxnSpPr>
          <p:nvPr/>
        </p:nvCxnSpPr>
        <p:spPr>
          <a:xfrm>
            <a:off x="7292567" y="4227968"/>
            <a:ext cx="1281065" cy="56892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0BDAC904-6A9B-2A68-8563-8BFE45CE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256" y="4633211"/>
            <a:ext cx="506994" cy="506994"/>
          </a:xfrm>
          <a:prstGeom prst="rect">
            <a:avLst/>
          </a:prstGeom>
        </p:spPr>
      </p:pic>
      <p:pic>
        <p:nvPicPr>
          <p:cNvPr id="14" name="Graphic 13" descr="Deciduous tree with solid fill">
            <a:extLst>
              <a:ext uri="{FF2B5EF4-FFF2-40B4-BE49-F238E27FC236}">
                <a16:creationId xmlns:a16="http://schemas.microsoft.com/office/drawing/2014/main" id="{B56BCDC7-73E5-6D21-DF3D-B872B4F6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015" y="4636983"/>
            <a:ext cx="506994" cy="506994"/>
          </a:xfrm>
          <a:prstGeom prst="rect">
            <a:avLst/>
          </a:prstGeom>
        </p:spPr>
      </p:pic>
      <p:pic>
        <p:nvPicPr>
          <p:cNvPr id="15" name="Graphic 14" descr="Deciduous tree with solid fill">
            <a:extLst>
              <a:ext uri="{FF2B5EF4-FFF2-40B4-BE49-F238E27FC236}">
                <a16:creationId xmlns:a16="http://schemas.microsoft.com/office/drawing/2014/main" id="{E814E8B8-BF1E-9D66-0FFA-5A4A13F0E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069" y="4633211"/>
            <a:ext cx="506994" cy="5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47F1D-CC8C-D6F8-99B6-17D3FBDBD326}"/>
              </a:ext>
            </a:extLst>
          </p:cNvPr>
          <p:cNvSpPr txBox="1"/>
          <p:nvPr/>
        </p:nvSpPr>
        <p:spPr>
          <a:xfrm>
            <a:off x="6011500" y="5140203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DB22-003F-4F07-B79C-E7C8E0B5CE04}"/>
              </a:ext>
            </a:extLst>
          </p:cNvPr>
          <p:cNvSpPr txBox="1"/>
          <p:nvPr/>
        </p:nvSpPr>
        <p:spPr>
          <a:xfrm>
            <a:off x="8445392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12F5-CF72-25E1-1C1B-40A9EDB1144C}"/>
              </a:ext>
            </a:extLst>
          </p:cNvPr>
          <p:cNvSpPr txBox="1"/>
          <p:nvPr/>
        </p:nvSpPr>
        <p:spPr>
          <a:xfrm>
            <a:off x="7228446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A09CD-BE7D-484F-9622-CAB4FD57FB07}"/>
              </a:ext>
            </a:extLst>
          </p:cNvPr>
          <p:cNvCxnSpPr>
            <a:cxnSpLocks/>
          </p:cNvCxnSpPr>
          <p:nvPr/>
        </p:nvCxnSpPr>
        <p:spPr>
          <a:xfrm>
            <a:off x="6085340" y="5417203"/>
            <a:ext cx="1207226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DF9BE-2F0B-652A-9D54-F4052580402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92566" y="5417203"/>
            <a:ext cx="0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68785F-03F6-7884-4DB8-0D3FBEA3C33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18218" y="5417203"/>
            <a:ext cx="1191294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C2BF9B-2C64-5C2B-74DD-EA1D0C77ABE3}"/>
              </a:ext>
            </a:extLst>
          </p:cNvPr>
          <p:cNvSpPr txBox="1"/>
          <p:nvPr/>
        </p:nvSpPr>
        <p:spPr>
          <a:xfrm>
            <a:off x="7235491" y="5629072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640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92C75-AC66-AE6D-5391-0091836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Visualisierung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8F974-94FB-5577-5576-B1B0DC2E30A6}"/>
              </a:ext>
            </a:extLst>
          </p:cNvPr>
          <p:cNvGrpSpPr/>
          <p:nvPr/>
        </p:nvGrpSpPr>
        <p:grpSpPr>
          <a:xfrm>
            <a:off x="4022283" y="1098622"/>
            <a:ext cx="4149910" cy="4981017"/>
            <a:chOff x="7697533" y="822138"/>
            <a:chExt cx="4149910" cy="4981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2E25FE-2773-5092-E8B4-506A340434EF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89939-FB4A-5928-8B20-63E5CF6AED28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572AD-5591-CB08-228F-D421A5D70B10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C0B2-27A6-1AEE-4B0D-D5D437A803F7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FFD195-1B6D-4487-EEAC-4010100CA2E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AD792-4A91-CB6E-C01A-A725B421DA83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67440-0BD8-DECD-6CC3-344B32CF339A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9725F-8BF0-BD81-E026-0240849E4F3B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733D0D-51F5-99B8-155D-D6EEA3CD02EA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5905B-C7BF-0802-A393-F8ECAB5A4B37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A4A2D-8611-2D6A-772C-675EA242CFCA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009E5D-8CFF-B22E-6B97-9EC68B74DED0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385F3B-DF88-9871-5F8A-B8CEA1953A4B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5CF2D-EE74-5162-2BB0-C08C92915E0F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8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47617-0429-927B-AB74-1917380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/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Precision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𝑷𝒓𝒆𝒄𝒊𝒔𝒊𝒐𝒏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/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Recall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𝑹𝒆𝒄𝒂𝒍𝒍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𝑵𝒆𝒈𝒂𝒕𝒊𝒗𝒆𝒔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/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F1-Score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𝑭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𝟐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8F95F08-1746-79BA-2D8F-A30D5B026642}"/>
              </a:ext>
            </a:extLst>
          </p:cNvPr>
          <p:cNvGrpSpPr/>
          <p:nvPr/>
        </p:nvGrpSpPr>
        <p:grpSpPr>
          <a:xfrm>
            <a:off x="7540566" y="1238665"/>
            <a:ext cx="4149910" cy="4981017"/>
            <a:chOff x="7697533" y="822138"/>
            <a:chExt cx="4149910" cy="49810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6B0D24-0F07-EB1E-4CBF-BF91F199CABE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A14360-FD37-D60A-1FFE-C1347E05DCD0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E21996-0BE0-4669-D9A7-44DDA51C2A15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F262E3-F384-35AA-A83B-3291E56E7300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7E114C-C14C-A6CB-CF21-955541E4515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E57A-6BB3-8AEB-7A03-D7A815F721C4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9254AE-B9AC-8CAB-32E1-244B40FEB0D6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321E5-7756-A721-EBC0-91702309CB8C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898962-FF1D-1EDF-619C-283CEE73F304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D92DC-AFB5-BA87-0641-A7423BB01A99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1E059-B146-37DA-48E6-AFEA497317D8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0C0D75-9C44-4BD0-08F4-C3FDDC293F01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BABA4F-DA10-E40D-7648-1ED4EB6CE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A5E784-F5F4-D773-A649-1648DDB29616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F2FDF9-EB9C-6499-5F37-553C9C655007}"/>
              </a:ext>
            </a:extLst>
          </p:cNvPr>
          <p:cNvCxnSpPr/>
          <p:nvPr/>
        </p:nvCxnSpPr>
        <p:spPr>
          <a:xfrm>
            <a:off x="8071160" y="2981161"/>
            <a:ext cx="3192371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2823D0-3F93-6F2C-420D-A7FB2AD5B8CD}"/>
              </a:ext>
            </a:extLst>
          </p:cNvPr>
          <p:cNvCxnSpPr>
            <a:cxnSpLocks/>
          </p:cNvCxnSpPr>
          <p:nvPr/>
        </p:nvCxnSpPr>
        <p:spPr>
          <a:xfrm>
            <a:off x="8627166" y="2289059"/>
            <a:ext cx="0" cy="326890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488951" y="1628658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202876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Clustering </a:t>
            </a: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902889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488951" y="2875001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320950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latin typeface="72 Brand" panose="020B0504030603020204" pitchFamily="34" charset="0"/>
              </a:rPr>
              <a:t>Klassifikation</a:t>
            </a:r>
            <a:endParaRPr lang="en-US" sz="2800" dirty="0">
              <a:latin typeface="72 Brand" panose="020B0504030603020204" pitchFamily="34" charset="0"/>
            </a:endParaRP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417712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488951" y="4220247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620356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Regression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7F38E-444C-000D-6B6C-9558C3C0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/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Accuracy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𝑨𝒄𝒄𝒖𝒓𝒂𝒄𝒚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𝑹𝒊𝒄𝒉𝒕𝒊𝒈𝒆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𝑨𝒍𝒍𝒆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2498A9-F523-95CC-C06C-5FE23EF4F52A}"/>
              </a:ext>
            </a:extLst>
          </p:cNvPr>
          <p:cNvSpPr/>
          <p:nvPr/>
        </p:nvSpPr>
        <p:spPr bwMode="gray">
          <a:xfrm>
            <a:off x="504000" y="3089883"/>
            <a:ext cx="6516800" cy="14960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ROC-</a:t>
            </a:r>
            <a:r>
              <a:rPr lang="en-US" sz="1800" b="1" kern="0" dirty="0" err="1">
                <a:latin typeface="+mn-lt"/>
              </a:rPr>
              <a:t>Kurve</a:t>
            </a:r>
            <a:r>
              <a:rPr lang="en-US" sz="1800" b="1" kern="0" dirty="0">
                <a:latin typeface="+mn-lt"/>
              </a:rPr>
              <a:t> (</a:t>
            </a:r>
            <a:r>
              <a:rPr lang="en-GB" sz="1800" b="1" kern="0" dirty="0">
                <a:latin typeface="+mn-lt"/>
              </a:rPr>
              <a:t>Receiver Operating Characteristic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GB" sz="1800" kern="0" dirty="0" err="1">
                <a:latin typeface="+mn-lt"/>
              </a:rPr>
              <a:t>Vergleicht</a:t>
            </a:r>
            <a:r>
              <a:rPr lang="en-GB" sz="1800" kern="0" dirty="0">
                <a:latin typeface="+mn-lt"/>
              </a:rPr>
              <a:t> True Positive Rate </a:t>
            </a:r>
            <a:r>
              <a:rPr lang="en-GB" sz="1800" kern="0" dirty="0" err="1">
                <a:latin typeface="+mn-lt"/>
              </a:rPr>
              <a:t>gegen</a:t>
            </a:r>
            <a:r>
              <a:rPr lang="en-GB" sz="1800" kern="0" dirty="0">
                <a:latin typeface="+mn-lt"/>
              </a:rPr>
              <a:t> die False Positive Rate für alle </a:t>
            </a:r>
            <a:r>
              <a:rPr lang="en-GB" sz="1800" kern="0" dirty="0" err="1">
                <a:latin typeface="+mn-lt"/>
              </a:rPr>
              <a:t>möglichen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err="1">
                <a:latin typeface="+mn-lt"/>
              </a:rPr>
              <a:t>Entscheidungsschwellen</a:t>
            </a:r>
            <a:endParaRPr lang="en-US" sz="1800" kern="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A2250F-36A9-841C-1E74-3BE7FB9DB533}"/>
              </a:ext>
            </a:extLst>
          </p:cNvPr>
          <p:cNvSpPr/>
          <p:nvPr/>
        </p:nvSpPr>
        <p:spPr bwMode="gray">
          <a:xfrm>
            <a:off x="503999" y="4946628"/>
            <a:ext cx="6516799" cy="14960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AUC </a:t>
            </a:r>
            <a:r>
              <a:rPr lang="en-GB" sz="1800" b="1" kern="0" dirty="0">
                <a:latin typeface="+mn-lt"/>
              </a:rPr>
              <a:t>(Area Under the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Fläche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unter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ROC-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Kurve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B8E1D-CEEE-9DE5-986E-B192476C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2" y="1663313"/>
            <a:ext cx="4983163" cy="39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84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8736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2299370" y="2459353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0987-F806-A4BD-776E-58A4EF40F5B9}"/>
              </a:ext>
            </a:extLst>
          </p:cNvPr>
          <p:cNvSpPr txBox="1"/>
          <p:nvPr/>
        </p:nvSpPr>
        <p:spPr>
          <a:xfrm>
            <a:off x="2081728" y="2678624"/>
            <a:ext cx="6997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 </a:t>
            </a: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qm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/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𝑎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+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𝑏𝑥</m:t>
                      </m:r>
                    </m:oMath>
                  </m:oMathPara>
                </a14:m>
                <a:endPara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blipFill>
                <a:blip r:embed="rId2"/>
                <a:stretch>
                  <a:fillRect l="-4348" r="-3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">
            <a:extLst>
              <a:ext uri="{FF2B5EF4-FFF2-40B4-BE49-F238E27FC236}">
                <a16:creationId xmlns:a16="http://schemas.microsoft.com/office/drawing/2014/main" id="{8957EBAB-EA3A-D8C7-A829-AB6073CD432C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018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8182200" y="3133394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7213DF9-96B9-CF59-CE7F-5BFBA54084D9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0FF9E-A6A5-EF53-EF47-CBB3A637AB0A}"/>
              </a:ext>
            </a:extLst>
          </p:cNvPr>
          <p:cNvSpPr txBox="1"/>
          <p:nvPr/>
        </p:nvSpPr>
        <p:spPr>
          <a:xfrm>
            <a:off x="694224" y="4669730"/>
            <a:ext cx="2818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Überwachtes</a:t>
            </a:r>
            <a:r>
              <a:rPr lang="en-US" sz="20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Lernen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Vorhersage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kardinal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skalierter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Werte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endParaRPr lang="en-US" sz="20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/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Mean Squared Error (MSE)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b="1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m:rPr>
                                      <m:brk m:alnAt="23"/>
                                    </m:rP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kern="0" baseline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100" b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Fehlermaß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Je niedriger desto besser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Bestraft große Abweichungen stärker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/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Root  Mean </a:t>
                </a:r>
                <a:r>
                  <a:rPr lang="de-DE" sz="1800" b="1" kern="0" dirty="0" err="1">
                    <a:latin typeface="+mn-lt"/>
                  </a:rPr>
                  <a:t>Squared</a:t>
                </a:r>
                <a:r>
                  <a:rPr lang="de-DE" sz="1800" b="1" kern="0" dirty="0">
                    <a:latin typeface="+mn-lt"/>
                  </a:rPr>
                  <a:t> Error (RMSE)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latin typeface="+mn-lt"/>
                  </a:rPr>
                  <a:t> 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Zeigt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typische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Fehler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=15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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Fehler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weichen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Mittel um 15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Einheiten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ab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/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800" b="1" dirty="0">
                    <a:latin typeface="+mn-lt"/>
                  </a:rPr>
                  <a:t>Bestimmtheitsmaß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kern="0" smtClean="0">
                            <a:latin typeface="+mn-lt"/>
                          </a:rPr>
                        </m:ctrlPr>
                      </m:sSupPr>
                      <m:e>
                        <m:r>
                          <a:rPr lang="de-DE" sz="2000" b="1" i="1" kern="0" smtClean="0">
                            <a:latin typeface="+mn-lt"/>
                          </a:rPr>
                          <m:t>𝑹</m:t>
                        </m:r>
                      </m:e>
                      <m:sup>
                        <m:r>
                          <a:rPr lang="de-DE" sz="2000" b="1" i="1" kern="0" smtClean="0">
                            <a:latin typeface="+mn-lt"/>
                          </a:rPr>
                          <m:t>𝟐</m:t>
                        </m:r>
                      </m:sup>
                    </m:sSup>
                  </m:oMath>
                </a14:m>
                <a:endParaRPr lang="de-DE" sz="1800" b="1" i="1" kern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/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Anteil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erklärenden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Varianz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/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Mean Absolut Error (MAE)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60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𝑀𝐴𝐸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de-DE" sz="1600" b="0" i="1" u="none" strike="noStrike" kern="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Je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desto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Vorhersage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1" ker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Mittelwert</a:t>
                </a:r>
                <a:r>
                  <a:rPr lang="en-GB" sz="1800" dirty="0"/>
                  <a:t> der </a:t>
                </a:r>
                <a:r>
                  <a:rPr lang="en-GB" sz="1800" dirty="0" err="1"/>
                  <a:t>tatsächlichen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Zielwerte</a:t>
                </a:r>
                <a:endParaRPr kumimoji="0" lang="en-GB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2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FB5-D3A3-F8CA-4801-488562DB1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Regression</a:t>
            </a:r>
          </a:p>
        </p:txBody>
      </p:sp>
    </p:spTree>
    <p:extLst>
      <p:ext uri="{BB962C8B-B14F-4D97-AF65-F5344CB8AC3E}">
        <p14:creationId xmlns:p14="http://schemas.microsoft.com/office/powerpoint/2010/main" val="173644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d6df052c-e70a-44d8-bcd6-a514eb6b3bef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Jens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Feser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986bd662-74da-4861-b7ba-90db1808fef5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704E-CBAC-CE55-583B-DB346DA5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290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3DABF-C4BF-B651-CB1E-55183AEA2A14}"/>
              </a:ext>
            </a:extLst>
          </p:cNvPr>
          <p:cNvGrpSpPr/>
          <p:nvPr/>
        </p:nvGrpSpPr>
        <p:grpSpPr>
          <a:xfrm>
            <a:off x="1409900" y="117303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FF96D9-DE00-600C-105E-94558DF16866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6C35A-4191-DE7B-86EB-CEFB210DDF7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DFC5B6-DFFF-F3CB-F786-BA1CF9541774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E98745-F6E1-F840-CEA7-B445EDAACA38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6D33F9-9A7C-5BF4-481E-E89371D69079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FD9EF7-756E-712B-8DA5-9CF00B235A6C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D9147B-F94B-737E-4B51-BB839BF7883C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EFF536-0862-6A3A-A771-F919C8030F52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EF01C-B531-8FAA-F9E5-4DB6F225DC09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BC32DF-5F8A-EF59-A5DF-C9CA463E983E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723AB7-1C3E-4340-5321-ED194A6A3B52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7B99EB-1D0A-53B9-1AD1-F2465B73920F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4BFC5A-7409-6542-FCFB-E324C879F916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88520D-D5B6-5A47-42AD-6B2DC1970E34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DBD42D-2115-CDB5-D082-AED87254CB44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7AACF9-4960-A265-6DB0-9BEB5FEDA67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1AD6C-CE4E-BCD2-B1F4-95D8CC69D134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F82274-7AF5-8738-26AC-F065F0A8AA52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1F439D-CA97-F5D6-8DD0-02BE9DE1D9CF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20A251-AFA9-64B2-749F-45B8D85ABA90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5C366A-9DC1-2AE0-4807-8A7305F53243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A95335-4806-0D54-D7CC-9FAAF86D8918}"/>
              </a:ext>
            </a:extLst>
          </p:cNvPr>
          <p:cNvGrpSpPr/>
          <p:nvPr/>
        </p:nvGrpSpPr>
        <p:grpSpPr>
          <a:xfrm>
            <a:off x="7023405" y="1173034"/>
            <a:ext cx="3761870" cy="3753853"/>
            <a:chOff x="1419730" y="1548428"/>
            <a:chExt cx="3761870" cy="3753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DFF6C9-438D-1989-7256-EA2526D8B551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5FAB-EAC1-3C62-F3E8-8B26BFDA1CB2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E40530-3CB0-2ACF-5F1B-8C68DF377A38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4A8AB-3FA9-6746-2A08-0A6E8CCA381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59B293-547E-32DB-9DE8-CEA74C732DF4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DD6FF0-6326-B4C0-5C65-FE4652774914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C1C364-9380-34EE-2849-9F7436A3B8CD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3C6D85-15B7-EEE6-00F6-165997B7100B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2A8C7A-3ABD-2736-60AB-086E2ED4C6AB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71432-3C97-0DCA-AA7B-9256FEA1ADD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8AAF5A-4EEC-51E1-6952-A3EE32B04ED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EC172F-2744-9124-8885-6E643278C9E1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80B640-3D46-F01A-E909-3AB29E015E4C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A3EB8D-5910-4565-E235-1205970ABC88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4F1106-08EF-4F74-D999-022864E0798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0D268D-9E38-2664-CED9-15BF515C771C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0BD25C-7CE9-1C2D-0766-D8471520A013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A460B7-C241-C715-118B-9CDFFE60CAF8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716776-1C13-BF20-B8E7-F13D1E38FFD3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2FB948-6384-4B2B-D4A4-5DB53DF1E978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AF0D0-4E78-B637-955E-BC3D2680B85E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D1ECFCA-0FD0-88D8-648E-9A9D9103D9AF}"/>
              </a:ext>
            </a:extLst>
          </p:cNvPr>
          <p:cNvSpPr txBox="1"/>
          <p:nvPr/>
        </p:nvSpPr>
        <p:spPr>
          <a:xfrm>
            <a:off x="2427396" y="5812592"/>
            <a:ext cx="7359387" cy="2769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Unüberwachter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Algorithmus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welcher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Datenpunkte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Gruppen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zuordnet</a:t>
            </a:r>
            <a:endParaRPr lang="en-US" sz="18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A6B69-2894-F420-7278-8EC4127A9081}"/>
              </a:ext>
            </a:extLst>
          </p:cNvPr>
          <p:cNvSpPr/>
          <p:nvPr/>
        </p:nvSpPr>
        <p:spPr bwMode="gray">
          <a:xfrm>
            <a:off x="921942" y="676656"/>
            <a:ext cx="6631798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Hierachisches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 </a:t>
            </a:r>
            <a:r>
              <a:rPr lang="en-US" sz="1600" b="1" u="sng" kern="0" dirty="0"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Agglomeratives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Bottom-up </a:t>
            </a:r>
            <a:r>
              <a:rPr lang="en-US" sz="1600" kern="0" dirty="0" err="1">
                <a:latin typeface="+mn-lt"/>
              </a:rPr>
              <a:t>Verfahren</a:t>
            </a:r>
            <a:r>
              <a:rPr lang="en-US" sz="1600" kern="0" dirty="0">
                <a:latin typeface="+mn-lt"/>
              </a:rPr>
              <a:t> (</a:t>
            </a:r>
            <a:r>
              <a:rPr lang="en-US" sz="1600" kern="0" dirty="0" err="1">
                <a:latin typeface="+mn-lt"/>
              </a:rPr>
              <a:t>Jeder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startet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als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eigenes</a:t>
            </a:r>
            <a:r>
              <a:rPr lang="en-US" sz="1600" kern="0" dirty="0">
                <a:latin typeface="+mn-lt"/>
              </a:rPr>
              <a:t> Cluster)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Iterative </a:t>
            </a:r>
            <a:r>
              <a:rPr lang="en-US" sz="1600" kern="0" dirty="0" err="1">
                <a:latin typeface="+mn-lt"/>
              </a:rPr>
              <a:t>werden</a:t>
            </a:r>
            <a:r>
              <a:rPr lang="en-US" sz="1600" kern="0" dirty="0">
                <a:latin typeface="+mn-lt"/>
              </a:rPr>
              <a:t> die </a:t>
            </a:r>
            <a:r>
              <a:rPr lang="en-US" sz="1600" kern="0" dirty="0" err="1">
                <a:latin typeface="+mn-lt"/>
              </a:rPr>
              <a:t>nächsten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Punkte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zusammengeführt</a:t>
            </a:r>
            <a:endParaRPr lang="en-US" sz="1600" kern="0" dirty="0">
              <a:latin typeface="+mn-lt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Linkage-</a:t>
            </a:r>
            <a:r>
              <a:rPr lang="en-US" sz="1600" b="1" kern="0" dirty="0" err="1">
                <a:latin typeface="+mn-lt"/>
              </a:rPr>
              <a:t>Methode</a:t>
            </a:r>
            <a:r>
              <a:rPr lang="en-US" sz="1600" b="1" kern="0" dirty="0">
                <a:latin typeface="+mn-lt"/>
              </a:rPr>
              <a:t> 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 err="1">
                <a:latin typeface="+mn-lt"/>
              </a:rPr>
              <a:t>Gewünschte</a:t>
            </a:r>
            <a:r>
              <a:rPr lang="en-US" sz="1600" b="1" kern="0" dirty="0">
                <a:latin typeface="+mn-lt"/>
              </a:rPr>
              <a:t> </a:t>
            </a:r>
            <a:r>
              <a:rPr lang="en-US" sz="1600" b="1" kern="0" dirty="0" err="1">
                <a:latin typeface="+mn-lt"/>
              </a:rPr>
              <a:t>Clusteranzahl</a:t>
            </a:r>
            <a:endParaRPr lang="en-US" sz="1600" b="1" kern="0" dirty="0">
              <a:latin typeface="+mn-lt"/>
            </a:endParaRPr>
          </a:p>
          <a:p>
            <a:pPr lvl="1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</a:pPr>
            <a:endParaRPr lang="en-US" sz="1600" b="1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+mn-lt"/>
              </a:rPr>
              <a:t>Linkage-</a:t>
            </a:r>
            <a:r>
              <a:rPr lang="en-US" sz="1600" kern="0" dirty="0" err="1">
                <a:latin typeface="+mn-lt"/>
              </a:rPr>
              <a:t>Methode</a:t>
            </a:r>
            <a:r>
              <a:rPr lang="en-US" sz="1600" kern="0" dirty="0">
                <a:latin typeface="+mn-lt"/>
              </a:rPr>
              <a:t>: 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Single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kleinster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Complete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größter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Average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mittlerer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Ward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Minimiert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Varianz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innerhalb</a:t>
            </a:r>
            <a:r>
              <a:rPr lang="en-GB" sz="1600" kern="0" dirty="0">
                <a:latin typeface="+mn-lt"/>
              </a:rPr>
              <a:t> Cluster</a:t>
            </a:r>
            <a:endParaRPr lang="en-US" sz="1600" kern="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4BCC1-16C3-5364-3845-61B15127C507}"/>
              </a:ext>
            </a:extLst>
          </p:cNvPr>
          <p:cNvSpPr/>
          <p:nvPr/>
        </p:nvSpPr>
        <p:spPr bwMode="gray">
          <a:xfrm>
            <a:off x="8484042" y="1789043"/>
            <a:ext cx="254441" cy="24649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52CAF-1F47-D69E-A2C3-D13D0E5012E7}"/>
              </a:ext>
            </a:extLst>
          </p:cNvPr>
          <p:cNvSpPr/>
          <p:nvPr/>
        </p:nvSpPr>
        <p:spPr bwMode="gray">
          <a:xfrm>
            <a:off x="9043283" y="1789043"/>
            <a:ext cx="254441" cy="2464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32B1D2-9606-689C-22D3-799755DA588F}"/>
              </a:ext>
            </a:extLst>
          </p:cNvPr>
          <p:cNvSpPr/>
          <p:nvPr/>
        </p:nvSpPr>
        <p:spPr bwMode="gray">
          <a:xfrm>
            <a:off x="9625053" y="1789043"/>
            <a:ext cx="254441" cy="24649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21444-0190-8324-455E-8E6D3948A305}"/>
              </a:ext>
            </a:extLst>
          </p:cNvPr>
          <p:cNvSpPr/>
          <p:nvPr/>
        </p:nvSpPr>
        <p:spPr bwMode="gray">
          <a:xfrm>
            <a:off x="10206823" y="1789043"/>
            <a:ext cx="254441" cy="2464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59ADF-09BA-7F37-3420-93B52288D5BD}"/>
              </a:ext>
            </a:extLst>
          </p:cNvPr>
          <p:cNvSpPr/>
          <p:nvPr/>
        </p:nvSpPr>
        <p:spPr bwMode="gray">
          <a:xfrm>
            <a:off x="10874734" y="1789043"/>
            <a:ext cx="254441" cy="24649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44132-16D4-E928-768D-E433B1D351DE}"/>
              </a:ext>
            </a:extLst>
          </p:cNvPr>
          <p:cNvSpPr/>
          <p:nvPr/>
        </p:nvSpPr>
        <p:spPr bwMode="gray">
          <a:xfrm>
            <a:off x="8775587" y="2536466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65646-7C2B-DFDA-D5BA-9EAD2EBFE94E}"/>
              </a:ext>
            </a:extLst>
          </p:cNvPr>
          <p:cNvSpPr/>
          <p:nvPr/>
        </p:nvSpPr>
        <p:spPr bwMode="gray">
          <a:xfrm>
            <a:off x="10514275" y="2536466"/>
            <a:ext cx="360459" cy="349858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1B5EC-3F3B-B635-34BB-0DB1A245E6CF}"/>
              </a:ext>
            </a:extLst>
          </p:cNvPr>
          <p:cNvSpPr/>
          <p:nvPr/>
        </p:nvSpPr>
        <p:spPr bwMode="gray">
          <a:xfrm>
            <a:off x="9170503" y="3317019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EA3CDA-21C2-243C-A390-2B2B494A07C1}"/>
              </a:ext>
            </a:extLst>
          </p:cNvPr>
          <p:cNvSpPr/>
          <p:nvPr/>
        </p:nvSpPr>
        <p:spPr bwMode="gray">
          <a:xfrm>
            <a:off x="9699264" y="4208890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E3536B-2DB3-E3C7-0AA6-3EF295664AF0}"/>
              </a:ext>
            </a:extLst>
          </p:cNvPr>
          <p:cNvCxnSpPr>
            <a:stCxn id="5" idx="4"/>
            <a:endCxn id="13" idx="0"/>
          </p:cNvCxnSpPr>
          <p:nvPr/>
        </p:nvCxnSpPr>
        <p:spPr>
          <a:xfrm>
            <a:off x="8611263" y="2035534"/>
            <a:ext cx="344554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260C7-44E0-6874-21C0-B791503A8CE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955817" y="2035534"/>
            <a:ext cx="214687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76C6F-B309-9AB6-2DCE-074830C068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80332" y="2886324"/>
            <a:ext cx="370401" cy="43069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AE345B-952F-FD2D-3A20-860960DAF4D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350733" y="3666877"/>
            <a:ext cx="528761" cy="54201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87BE-2C79-6C36-D06F-1D705EBC88B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879494" y="2886324"/>
            <a:ext cx="815011" cy="132256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6B6E6C-D305-1EBE-A42B-E56DEEAB98C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350733" y="2035534"/>
            <a:ext cx="401541" cy="128148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4B1AAC-0D00-E2CB-DD66-9D02B8BCC18E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0334044" y="2035534"/>
            <a:ext cx="360461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4084D-78D4-6E13-D9D9-B91F45E5364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694505" y="2035534"/>
            <a:ext cx="307449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2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993503" y="676656"/>
            <a:ext cx="616267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DBSCAN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Dichtebasiertes</a:t>
            </a:r>
            <a:r>
              <a:rPr lang="en-US" sz="1600" kern="0" dirty="0">
                <a:latin typeface="+mn-lt"/>
              </a:rPr>
              <a:t> Clustering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Radius</a:t>
            </a:r>
            <a:r>
              <a:rPr lang="en-US" sz="1600" kern="0" dirty="0">
                <a:latin typeface="+mn-lt"/>
              </a:rPr>
              <a:t> um </a:t>
            </a:r>
            <a:r>
              <a:rPr lang="en-US" sz="1600" kern="0" dirty="0" err="1">
                <a:latin typeface="+mn-lt"/>
              </a:rPr>
              <a:t>einen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 err="1">
                <a:latin typeface="+mn-lt"/>
              </a:rPr>
              <a:t>Mindestanzahl</a:t>
            </a:r>
            <a:r>
              <a:rPr lang="en-US" sz="1600" kern="0" dirty="0">
                <a:latin typeface="+mn-lt"/>
              </a:rPr>
              <a:t> an </a:t>
            </a:r>
            <a:r>
              <a:rPr lang="en-US" sz="1600" kern="0" dirty="0" err="1">
                <a:latin typeface="+mn-lt"/>
              </a:rPr>
              <a:t>Punkten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im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Umkreis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kern="0" dirty="0" err="1">
                <a:latin typeface="+mn-lt"/>
              </a:rPr>
              <a:t>Punktarten</a:t>
            </a:r>
            <a:r>
              <a:rPr lang="en-GB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Kernpunkt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genug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Randpunkt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zu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wenig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r>
              <a:rPr lang="en-GB" sz="1600" kern="0" dirty="0">
                <a:latin typeface="+mn-lt"/>
              </a:rPr>
              <a:t>, </a:t>
            </a:r>
            <a:r>
              <a:rPr lang="en-GB" sz="1600" kern="0" dirty="0" err="1">
                <a:latin typeface="+mn-lt"/>
              </a:rPr>
              <a:t>aber</a:t>
            </a:r>
            <a:r>
              <a:rPr lang="en-GB" sz="1600" kern="0" dirty="0">
                <a:latin typeface="+mn-lt"/>
              </a:rPr>
              <a:t> in </a:t>
            </a:r>
            <a:r>
              <a:rPr lang="en-GB" sz="1600" kern="0" dirty="0" err="1">
                <a:latin typeface="+mn-lt"/>
              </a:rPr>
              <a:t>Nähe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eines</a:t>
            </a:r>
            <a:r>
              <a:rPr lang="en-GB" sz="1600" kern="0" dirty="0">
                <a:latin typeface="+mn-lt"/>
              </a:rPr>
              <a:t> Kerns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Ausreißer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Kern,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Rand</a:t>
            </a: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1C24-21D5-3A19-C3D2-61ED8F95FD98}"/>
              </a:ext>
            </a:extLst>
          </p:cNvPr>
          <p:cNvGrpSpPr/>
          <p:nvPr/>
        </p:nvGrpSpPr>
        <p:grpSpPr>
          <a:xfrm>
            <a:off x="7471972" y="1542230"/>
            <a:ext cx="3761870" cy="3753853"/>
            <a:chOff x="1451900" y="1538585"/>
            <a:chExt cx="3761870" cy="3753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BABDBA-8DEB-048B-5C6E-BCA6A2FDBE0E}"/>
                </a:ext>
              </a:extLst>
            </p:cNvPr>
            <p:cNvSpPr/>
            <p:nvPr/>
          </p:nvSpPr>
          <p:spPr bwMode="gray">
            <a:xfrm>
              <a:off x="1451900" y="1538585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6C40-88F1-23AB-A580-0B1447E73DA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3B5287-6BCA-C0E1-7CB5-F6573BCF6863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D3C22C-8F11-0929-3C0A-58B9E821DD3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7E7BF5-0407-16DD-3021-7E0045059AEC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54E1E4-27DE-EDD1-AF2F-33A61AF2F05D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79898-6006-84BD-291A-D8908D375F5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F37BA0-0C8C-2264-C1AA-8ECF8548F2C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1E971C-A642-36B1-4049-57A324A4759D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0B3B94-8274-F58B-3F3B-10000144467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4DAF9D-E3AD-9343-94BB-FF70A6C88E11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02142C-BE19-0001-20D4-C6DC7280B7A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CEB26B-49FB-7E9B-EAFC-97CC75F19CD0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CFFC4E-41EC-8019-59C6-8642FEFC97A2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D40997-8B85-B5BF-1463-AB63900E30FF}"/>
                </a:ext>
              </a:extLst>
            </p:cNvPr>
            <p:cNvSpPr/>
            <p:nvPr/>
          </p:nvSpPr>
          <p:spPr bwMode="gray">
            <a:xfrm>
              <a:off x="2656933" y="3234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1" name="Up Arrow 30">
            <a:extLst>
              <a:ext uri="{FF2B5EF4-FFF2-40B4-BE49-F238E27FC236}">
                <a16:creationId xmlns:a16="http://schemas.microsoft.com/office/drawing/2014/main" id="{64780B62-8EC2-026D-756F-A0855BF49FFD}"/>
              </a:ext>
            </a:extLst>
          </p:cNvPr>
          <p:cNvSpPr/>
          <p:nvPr/>
        </p:nvSpPr>
        <p:spPr bwMode="gray">
          <a:xfrm>
            <a:off x="8477382" y="4059879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77F5D670-86EE-5E66-A1E8-C48121BA68D8}"/>
              </a:ext>
            </a:extLst>
          </p:cNvPr>
          <p:cNvSpPr/>
          <p:nvPr/>
        </p:nvSpPr>
        <p:spPr bwMode="gray">
          <a:xfrm>
            <a:off x="9786201" y="2749410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CCB4A-377E-18EC-A683-2B79AADE7EED}"/>
              </a:ext>
            </a:extLst>
          </p:cNvPr>
          <p:cNvSpPr/>
          <p:nvPr/>
        </p:nvSpPr>
        <p:spPr bwMode="gray">
          <a:xfrm>
            <a:off x="10633306" y="4767991"/>
            <a:ext cx="343806" cy="328864"/>
          </a:xfrm>
          <a:prstGeom prst="ellipse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CB8083-F6CC-B2E7-99FA-71D2145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Evaluationsmetirken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408DA-B2B9-AEBC-238A-9E8268E55CD0}"/>
              </a:ext>
            </a:extLst>
          </p:cNvPr>
          <p:cNvSpPr/>
          <p:nvPr/>
        </p:nvSpPr>
        <p:spPr bwMode="gray">
          <a:xfrm>
            <a:off x="50400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Informationen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innerhalb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des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Datensatzes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Silhouette-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Koeffizient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Davies-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Couldin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Calinski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Harabasz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9F84ED-3B9E-7DFF-4A72-D78BD1C549E2}"/>
              </a:ext>
            </a:extLst>
          </p:cNvPr>
          <p:cNvSpPr/>
          <p:nvPr/>
        </p:nvSpPr>
        <p:spPr bwMode="gray">
          <a:xfrm>
            <a:off x="650043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Extrinsische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Ground Truth)                                               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Purity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Adjusted Rand Index (ARI)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83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/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Silhouette-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Koeffizient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𝑠</m:t>
                      </m:r>
                      <m:d>
                        <m:d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  <m:t>𝑖</m:t>
                          </m:r>
                        </m:e>
                      </m:d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Durchschnitteliche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istanz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b(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nächstgelegenen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Fremdcluster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lang="en-US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)≈1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sehr</a:t>
                </a:r>
                <a:r>
                  <a:rPr lang="en-GB" sz="1800" kern="0" dirty="0">
                    <a:latin typeface="+mn-lt"/>
                  </a:rPr>
                  <a:t> gut </a:t>
                </a:r>
                <a:r>
                  <a:rPr lang="en-GB" sz="1800" kern="0" dirty="0" err="1">
                    <a:latin typeface="+mn-lt"/>
                  </a:rPr>
                  <a:t>zum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eigenen</a:t>
                </a:r>
                <a:r>
                  <a:rPr lang="en-GB" sz="1800" kern="0" dirty="0">
                    <a:latin typeface="+mn-lt"/>
                  </a:rPr>
                  <a:t> Cluster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liegt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zwischen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Clustern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)&lt;0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wahrscheinlich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falsch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C7E6D-0AE2-67EA-B37D-329D97BBEE01}"/>
              </a:ext>
            </a:extLst>
          </p:cNvPr>
          <p:cNvGrpSpPr/>
          <p:nvPr/>
        </p:nvGrpSpPr>
        <p:grpSpPr>
          <a:xfrm>
            <a:off x="7864420" y="1807711"/>
            <a:ext cx="3761870" cy="3753853"/>
            <a:chOff x="1419730" y="1548428"/>
            <a:chExt cx="3761870" cy="37538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1D5D4F-EB8F-34A1-93DD-DDC5033C5508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9F3C1-DCF4-D642-5C39-EE161C169E8C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30AB70-7F45-686A-B561-E8A2BAF2897B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AB670-6CAE-C24C-F0A6-DF1F4F0F8B4A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731CE-0AD4-D542-5AAD-6FA1473AEA16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480CA8-83E2-EBC4-E429-E7A067449EF1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4AA116-83D0-5F9F-E8A0-4781312FD913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3BB34-9C75-1B15-4101-F98DADEEDE7D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82349F-96E2-E4E5-2F9B-5078F041D0C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ED5DB0-31D7-347C-9D10-17B52FBB71B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D2EB2F-BC72-AF9B-3587-7B1C4037194F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1BCD4-0D3A-B71E-6C0E-329DBAEEEFF3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ECC8E-B694-DF3D-28F9-C2AC4FB7116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7FEF2E-34A2-23FB-E071-FBCA2937C0ED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CC1E1B-973F-78FC-1FE9-71BC021DDE85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0CEF32-8F2F-1CB4-67A7-DD65936CAAA3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A06E92-07E3-62BC-0795-2A827590FBEE}"/>
                </a:ext>
              </a:extLst>
            </p:cNvPr>
            <p:cNvSpPr/>
            <p:nvPr/>
          </p:nvSpPr>
          <p:spPr bwMode="gray">
            <a:xfrm>
              <a:off x="3350304" y="448853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678645-FC10-E74A-EFB8-FDE7C2C445E8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EAC74FD-4318-5A97-7403-66121AD35EE4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B5515-3FCB-AEAC-CA72-0EBA2C24B6BF}"/>
              </a:ext>
            </a:extLst>
          </p:cNvPr>
          <p:cNvGrpSpPr/>
          <p:nvPr/>
        </p:nvGrpSpPr>
        <p:grpSpPr>
          <a:xfrm>
            <a:off x="8249027" y="3244643"/>
            <a:ext cx="1596316" cy="1622325"/>
            <a:chOff x="8249027" y="3244643"/>
            <a:chExt cx="1596316" cy="21139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4CB149-5780-5266-F344-2043FAE29E89}"/>
                </a:ext>
              </a:extLst>
            </p:cNvPr>
            <p:cNvSpPr/>
            <p:nvPr/>
          </p:nvSpPr>
          <p:spPr bwMode="gray">
            <a:xfrm>
              <a:off x="8249027" y="3244643"/>
              <a:ext cx="1567827" cy="211393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3039182-6110-8369-AF25-0C3872765D05}"/>
                </a:ext>
              </a:extLst>
            </p:cNvPr>
            <p:cNvCxnSpPr>
              <a:cxnSpLocks/>
              <a:stCxn id="29" idx="1"/>
              <a:endCxn id="37" idx="5"/>
            </p:cNvCxnSpPr>
            <p:nvPr/>
          </p:nvCxnSpPr>
          <p:spPr>
            <a:xfrm flipH="1" flipV="1">
              <a:off x="9587251" y="5049001"/>
              <a:ext cx="258092" cy="21708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BE66E-22D1-55C7-E84F-686868718113}"/>
              </a:ext>
            </a:extLst>
          </p:cNvPr>
          <p:cNvGrpSpPr/>
          <p:nvPr/>
        </p:nvGrpSpPr>
        <p:grpSpPr>
          <a:xfrm>
            <a:off x="9573257" y="1976284"/>
            <a:ext cx="1764789" cy="2819699"/>
            <a:chOff x="9573257" y="1976284"/>
            <a:chExt cx="1764789" cy="28196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66E7F6-77DF-7D51-0C3B-14CC4BFFBFEB}"/>
                </a:ext>
              </a:extLst>
            </p:cNvPr>
            <p:cNvSpPr/>
            <p:nvPr/>
          </p:nvSpPr>
          <p:spPr bwMode="gray">
            <a:xfrm>
              <a:off x="9573257" y="1976284"/>
              <a:ext cx="1764789" cy="201037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BD8E0D-247D-A243-A7B4-C6102AC4FF09}"/>
                </a:ext>
              </a:extLst>
            </p:cNvPr>
            <p:cNvCxnSpPr>
              <a:cxnSpLocks/>
              <a:stCxn id="29" idx="7"/>
              <a:endCxn id="36" idx="4"/>
            </p:cNvCxnSpPr>
            <p:nvPr/>
          </p:nvCxnSpPr>
          <p:spPr>
            <a:xfrm flipV="1">
              <a:off x="10088451" y="3986654"/>
              <a:ext cx="367201" cy="8093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Davies-</a:t>
                </a: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B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ouldin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𝐷𝑁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de-DE" sz="18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𝑅</m:t>
                    </m:r>
                    <m:d>
                      <m:dPr>
                        <m:ctrlP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</m:ctrlPr>
                      </m:dPr>
                      <m:e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  <m:t>𝑖𝑗</m:t>
                        </m:r>
                      </m:e>
                    </m:d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=</m:t>
                    </m:r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𝑚𝑎𝑥</m:t>
                    </m:r>
                    <m:f>
                      <m:fPr>
                        <m:ctrlP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0" lang="de-D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de-DE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kumimoji="0" lang="de-DE" sz="18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;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 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𝑗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≠</m:t>
                    </m:r>
                    <m:r>
                      <a:rPr kumimoji="0" lang="en-US" sz="18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𝑖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Streung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zwischen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zwei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ist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9DDA5-58E8-2F98-7C2B-36D0233855AE}"/>
              </a:ext>
            </a:extLst>
          </p:cNvPr>
          <p:cNvGrpSpPr/>
          <p:nvPr/>
        </p:nvGrpSpPr>
        <p:grpSpPr>
          <a:xfrm>
            <a:off x="7933245" y="195519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3A175-654E-6BAE-5DB4-6ED05E15E61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B78B43-B598-BBD7-7ED8-D4BEB69650B2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C26AE-3F67-379D-C4F0-81C23405768E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8D61-E7AE-EB5C-7914-9FBFBD632D4A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DFC3D2-0593-2917-75EC-0A477E5EDDCB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4C597-C124-7B62-4493-F4001ECEBB4F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43E9-1B46-865E-0A46-FDDAED53F1CA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F2A4FF-0BFC-7419-2FDE-2E8C73A5B99B}"/>
                </a:ext>
              </a:extLst>
            </p:cNvPr>
            <p:cNvSpPr/>
            <p:nvPr/>
          </p:nvSpPr>
          <p:spPr bwMode="gray">
            <a:xfrm>
              <a:off x="2860258" y="38178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DEE532-4EAF-AF16-2E77-C8584CD3DC82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1F4E-5A33-5FD8-7B71-4281ACE9E4F5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70BAF-17D3-74C1-F34B-4C90A00B7236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5A997-7003-F7F3-615A-9A85F587833C}"/>
              </a:ext>
            </a:extLst>
          </p:cNvPr>
          <p:cNvGrpSpPr/>
          <p:nvPr/>
        </p:nvGrpSpPr>
        <p:grpSpPr>
          <a:xfrm>
            <a:off x="8192485" y="3429000"/>
            <a:ext cx="1711735" cy="1680788"/>
            <a:chOff x="8364388" y="3429000"/>
            <a:chExt cx="1711735" cy="16807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08630E-A723-B9DC-EC68-48E8BE8C9A89}"/>
                </a:ext>
              </a:extLst>
            </p:cNvPr>
            <p:cNvGrpSpPr/>
            <p:nvPr/>
          </p:nvGrpSpPr>
          <p:grpSpPr>
            <a:xfrm>
              <a:off x="8926794" y="3906428"/>
              <a:ext cx="647535" cy="773666"/>
              <a:chOff x="8726238" y="3910510"/>
              <a:chExt cx="647535" cy="77366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CECFB40-1A08-C58A-E3BC-F4520F3DC7A1}"/>
                  </a:ext>
                </a:extLst>
              </p:cNvPr>
              <p:cNvCxnSpPr>
                <a:cxnSpLocks/>
                <a:stCxn id="24" idx="7"/>
                <a:endCxn id="25" idx="3"/>
              </p:cNvCxnSpPr>
              <p:nvPr/>
            </p:nvCxnSpPr>
            <p:spPr>
              <a:xfrm flipV="1">
                <a:off x="8807929" y="3938549"/>
                <a:ext cx="444785" cy="629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AAC1B9-75FA-66E2-4799-08EFE1486F42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8856758" y="3910510"/>
                <a:ext cx="363498" cy="7736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3D7DFDF-13D4-830E-8098-1B0CAF6D0E8E}"/>
                  </a:ext>
                </a:extLst>
              </p:cNvPr>
              <p:cNvCxnSpPr>
                <a:cxnSpLocks/>
                <a:stCxn id="22" idx="6"/>
                <a:endCxn id="21" idx="2"/>
              </p:cNvCxnSpPr>
              <p:nvPr/>
            </p:nvCxnSpPr>
            <p:spPr>
              <a:xfrm>
                <a:off x="8726238" y="4215127"/>
                <a:ext cx="647535" cy="173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A04564-A3DF-457B-9CC6-95FAEF531746}"/>
                  </a:ext>
                </a:extLst>
              </p:cNvPr>
              <p:cNvSpPr/>
              <p:nvPr/>
            </p:nvSpPr>
            <p:spPr bwMode="gray">
              <a:xfrm>
                <a:off x="8938005" y="4212894"/>
                <a:ext cx="130519" cy="121165"/>
              </a:xfrm>
              <a:prstGeom prst="ellipse">
                <a:avLst/>
              </a:prstGeom>
              <a:solidFill>
                <a:srgbClr val="FF0000"/>
              </a:solidFill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F0735-6023-D220-D468-DC701BC75D9D}"/>
                </a:ext>
              </a:extLst>
            </p:cNvPr>
            <p:cNvSpPr/>
            <p:nvPr/>
          </p:nvSpPr>
          <p:spPr bwMode="gray">
            <a:xfrm>
              <a:off x="8364388" y="3429000"/>
              <a:ext cx="1711735" cy="168078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FAC9E2-9190-0506-A887-27FB55CB6506}"/>
              </a:ext>
            </a:extLst>
          </p:cNvPr>
          <p:cNvGrpSpPr/>
          <p:nvPr/>
        </p:nvGrpSpPr>
        <p:grpSpPr>
          <a:xfrm>
            <a:off x="10118062" y="2054905"/>
            <a:ext cx="1305339" cy="1272208"/>
            <a:chOff x="10118062" y="2054905"/>
            <a:chExt cx="1305339" cy="12722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79DF-B37A-83C2-FB12-7B74C77F8E9E}"/>
                </a:ext>
              </a:extLst>
            </p:cNvPr>
            <p:cNvSpPr/>
            <p:nvPr/>
          </p:nvSpPr>
          <p:spPr bwMode="gray">
            <a:xfrm>
              <a:off x="10705473" y="2630427"/>
              <a:ext cx="130519" cy="121165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10EBC1-E095-1EC5-5FA7-5C7093AE930F}"/>
                </a:ext>
              </a:extLst>
            </p:cNvPr>
            <p:cNvSpPr/>
            <p:nvPr/>
          </p:nvSpPr>
          <p:spPr bwMode="gray">
            <a:xfrm>
              <a:off x="10118062" y="2054905"/>
              <a:ext cx="1305339" cy="127220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2.xml><?xml version="1.0" encoding="utf-8"?>
<TemplafySlideTemplateConfiguration><![CDATA[{"slideVersion":22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TemplateConfiguration><![CDATA[{"slideVersion":1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ezZjYwLaSvb6NPMZgHXeWg=="},{"name":"SpeakerName","value":"LU3urGVwchC5tPCuErPahw=="},{"name":"Email","value":"wE+s8fdhNCaiXuC1E15vlQ=="}]}]]></TemplafyFormConfiguration>
</file>

<file path=customXml/item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9ae5736-7ba4-4d7c-aeb2-a7b5a20185a7","elementConfiguration":{"binding":"{{ DataSources.Classification[Form.Classification.Name].Display}}","type":"text","disableUpdates":false}},{"type":"shape","id":"bb99b3bf-535f-4e22-a25c-8b08629e6819","elementConfiguration":{"inheritDimensions":"{{InheritDimensions.InheritNone}}","width":"","height":"1 cm","image":"{{Form.SAPLogo.SubbrandBlue}}","visibility":"","type":"image","disableUpdates":false}},{"type":"shape","id":"05e0d095-aa7b-43b8-93fb-e990e37478a8","elementConfiguration":{"binding":"{{Form.Classification.Display}}","visibility":"","type":"text","disableUpdates":false}},{"type":"shape","id":"bbdde951-c6c3-4416-bd57-0a30566cb81d","elementConfiguration":{"binding":"{{Form.Classification.Display}}","visibility":"","type":"text","disableUpdates":false}},{"type":"shape","id":"78c872fb-0b13-4e27-9500-7340ad1cd46e","elementConfiguration":{"inheritDimensions":"{{InheritDimensions.InheritNone}}","width":"","height":"1 cm","image":"{{Form.SAPLogo.SubbrandBlack}}","visibility":"","type":"image","disableUpdates":false}},{"type":"shape","id":"00a019b4-5e49-45f4-8c19-d2f4a000265a","elementConfiguration":{"inheritDimensions":"{{InheritDimensions.InheritNone}}","width":"","height":"1 cm","image":"{{Form.SAPLogo.SubbrandWhite}}","visibility":"","type":"image","disableUpdates":false}},{"type":"shape","id":"26610841-945e-4adf-bfe7-fe1b68685cf2","elementConfiguration":{"binding":"{{Form.Classification.Display}}","visibility":"","type":"text","disableUpdates":false}},{"type":"shape","id":"586a539b-7c75-4c56-89c7-50f1b60dfce6","elementConfiguration":{"inheritDimensions":"{{InheritDimensions.InheritNone}}","width":"","height":"1 cm","image":"{{Form.SAPLogo.SubbrandBlue}}","visibility":"","type":"image","disableUpdates":false}},{"type":"shape","id":"d0a4faa7-dd41-418f-8762-94d7fc8784e2","elementConfiguration":{"binding":"{{Form.Classification.Display}}","visibility":"","type":"text","disableUpdates":false}},{"type":"shape","id":"febbe9b5-2fd3-4dff-bddc-3643e366a8a5","elementConfiguration":{"inheritDimensions":"{{InheritDimensions.InheritNone}}","width":"","height":"1 cm","image":"{{Form.SAPLogo.SubbrandBlue}}","visibility":"","type":"image","disableUpdates":false}},{"type":"shape","id":"97ff31cf-5c4f-46a1-bbe4-b2261f242bdf","elementConfiguration":{"binding":"{{Form.Classification.Display}}","visibility":"","type":"text","disableUpdates":false}},{"type":"shape","id":"17d25285-1327-4aba-954e-f607dccbbbda","elementConfiguration":{"inheritDimensions":"{{InheritDimensions.InheritNone}}","width":"","height":"1 cm","image":"{{Form.SAPLogo.SubbrandBlue}}","visibility":"","type":"image","disableUpdates":false}},{"type":"shape","id":"378636f2-8d39-49a4-848c-62cd300eddd4","elementConfiguration":{"binding":"{{Form.Classification.Display}}","visibility":"","type":"text","disableUpdates":false}},{"type":"shape","id":"edd1fe0d-b808-4ad9-8e82-6f2363345951","elementConfiguration":{"inheritDimensions":"{{InheritDimensions.InheritNone}}","width":"","height":"1 cm","image":"{{Form.SAPLogo.SubbrandWhite}}","visibility":"","type":"image","disableUpdates":false}},{"type":"shape","id":"c39b60ed-f3d2-4c51-b0f2-64a09b1b160b","elementConfiguration":{"binding":"{{Form.Classification.Display}}","visibility":"","type":"text","disableUpdates":false}},{"type":"shape","id":"80084327-27ff-4922-b0e6-39d30b4aa52a","elementConfiguration":{"binding":"{{DataSources.PPTCopyRight[\"Slide 5 copyright\"].CopyrightMessage}}","visibility":"","type":"text","disableUpdates":false}},{"type":"shape","id":"1cf34401-2aff-4e09-a00a-23c81697e361","elementConfiguration":{"inheritDimensions":"{{InheritDimensions.InheritNone}}","width":"","height":"1 cm","image":"{{Form.SAPLogo.SubbrandBlack}}","visibility":"","type":"image","disableUpdates":false}},{"type":"shape","id":"b1c0382e-87a8-4da8-a9f2-6447976c98a9","elementConfiguration":{"binding":"{{Form.Classification.Display}}","visibility":"","type":"text","disableUpdates":false}},{"type":"shape","id":"52d614ca-1abc-45af-ad01-a1d65e44a3d7","elementConfiguration":{"inheritDimensions":"{{InheritDimensions.InheritNone}}","width":"","height":"1 cm","image":"{{Form.SAPLogo.SubbrandWhite}}","visibility":"","type":"image","disableUpdates":false}},{"type":"shape","id":"8a7b27e4-f100-478b-9927-3fdb2338aee2","elementConfiguration":{"binding":"{{Form.Classification.Display}}","visibility":"","type":"text","disableUpdates":false}},{"type":"shape","id":"bea4bce9-fb5f-4db9-96bc-4072e6898bf2","elementConfiguration":{"inheritDimensions":"{{InheritDimensions.InheritNone}}","width":"","height":"1 cm","image":"{{Form.SAPLogo.SubbrandBlack}}","visibility":"","type":"image","disableUpdates":false}},{"type":"shape","id":"528fff4a-32f4-4944-b825-73b9af1fba2d","elementConfiguration":{"binding":"{{Form.Classification.Display}}","visibility":"","type":"text","disableUpdates":false}},{"type":"shape","id":"f19fcf9d-e2c1-4a5e-85c9-7b8754cfd8bc","elementConfiguration":{"inheritDimensions":"{{InheritDimensions.InheritNone}}","width":"","height":"1 cm","image":"{{Form.SAPLogo.SubbrandWhite}}","visibility":"","type":"image","disableUpdates":false}},{"type":"shape","id":"f65d2242-5a25-427e-be15-82a593aabb5f","elementConfiguration":{"binding":"{{Form.Classification.Display}}","visibility":"","type":"text","disableUpdates":false}},{"type":"shape","id":"22e0a965-7e28-4216-821a-6ef4129e8b92","elementConfiguration":{"inheritDimensions":"{{InheritDimensions.InheritNone}}","width":"","height":"1 cm","image":"{{Form.SAPLogo.SubbrandWhite}}","visibility":"","type":"image","disableUpdates":false}},{"type":"shape","id":"2a84c616-6398-41eb-890b-ee6a1107ddbb","elementConfiguration":{"binding":"{{Form.Classification.Display}}","visibility":"","type":"text","disableUpdates":false}},{"type":"shape","id":"063ddeb6-f8f9-4f66-b0a2-bd9a1a257cb4","elementConfiguration":{"binding":"{{StringJoin(\", \", Form.SpeakerName,\"SAP\")}}","type":"text","disableUpdates":false}},{"type":"shape","id":"de6c6996-25e3-456f-a817-be3f41d41d39","elementConfiguration":{"binding":"{{FormatDateTime(Form.Date,\"MMMM dd, yyyy\",\"en-US\")}}","type":"text","disableUpdates":false}},{"type":"shape","id":"80b0e101-ab12-4f8f-8017-8e890e86decc","elementConfiguration":{"binding":"{{StringJoin(\", \", Form.SpeakerName,\"SAP\")}}","type":"text","disableUpdates":false}},{"type":"shape","id":"9bf9e942-e2c7-442a-af90-c53c0886f502","elementConfiguration":{"binding":"{{FormatDateTime(Form.Date,\"MMMM dd, yyyy\",\"en-US\")}}","type":"text","disableUpdates":false}},{"type":"shape","id":"f0fa7bfd-dfb0-45bc-a63d-86896d882293","elementConfiguration":{"binding":"{{StringJoin(\", \", Form.SpeakerName,\"SAP\")}}","type":"text","disableUpdates":false}},{"type":"shape","id":"f83d2670-0a2a-4979-97a5-5bc4d0850217","elementConfiguration":{"binding":"{{FormatDateTime(Form.Date,\"MMMM dd, yyyy\",\"en-US\")}}","type":"text","disableUpdates":false}},{"type":"shape","id":"d7bf78e0-b296-49dc-9b3a-7f6bf86234c9","elementConfiguration":{"binding":"{{StringJoin(\", \", Form.SpeakerName,\"SAP\")}}","type":"text","disableUpdates":false}},{"type":"shape","id":"f2fe0d32-6a1f-46d3-86df-0a45476ae070","elementConfiguration":{"binding":"{{FormatDateTime(Form.Date,\"MMMM dd, yyyy\",\"en-US\")}}","type":"text","disableUpdates":false}},{"type":"shape","id":"e694c23f-fe12-4eec-9acb-64f362bb1350","elementConfiguration":{"binding":"{{StringJoin(\", \", Form.SpeakerName,\"SAP\")}}","type":"text","disableUpdates":false}},{"type":"shape","id":"f02c8855-de59-4953-8679-8c08bbd36ab5","elementConfiguration":{"binding":"{{FormatDateTime(Form.Date,\"MMMM dd, yyyy\",\"en-US\")}}","type":"text","disableUpdates":false}},{"type":"shape","id":"95111fb6-ecf3-4ea1-99a5-910ff1a7bf6c","elementConfiguration":{"binding":"{{StringJoin(\", \", Form.SpeakerName,\"SAP\")}}","type":"text","disableUpdates":false}},{"type":"shape","id":"427fd9d7-b185-41a4-9c22-3e0d78984bc7","elementConfiguration":{"binding":"{{FormatDateTime(Form.Date,\"MMMM dd, yyyy\",\"en-US\")}}","type":"text","disableUpdates":false}},{"type":"shape","id":"d6df052c-e70a-44d8-bcd6-a514eb6b3bef","elementConfiguration":{"binding":"{{Form.SpeakerName}}","type":"text","disableUpdates":false}},{"type":"shape","id":"986bd662-74da-4861-b7ba-90db1808fef5","elementConfiguration":{"binding":"{{Form.Email}}","type":"text","disableUpdates":false}}],"transformationConfigurations":[],"templateName":"SAP Template 2025","templateDescription":"","enableDocumentContentUpdater":true,"version":"2.0"}]]></Templafy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2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113AA6A-6700-40AD-8F20-57DD4A1A44B1}">
  <ds:schemaRefs/>
</ds:datastoreItem>
</file>

<file path=customXml/itemProps13.xml><?xml version="1.0" encoding="utf-8"?>
<ds:datastoreItem xmlns:ds="http://schemas.openxmlformats.org/officeDocument/2006/customXml" ds:itemID="{6F108D6A-CD5B-43FB-B433-B455D1CD5D83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3.xml><?xml version="1.0" encoding="utf-8"?>
<ds:datastoreItem xmlns:ds="http://schemas.openxmlformats.org/officeDocument/2006/customXml" ds:itemID="{3E4381A6-8E2C-574D-B48E-536A53B18F66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47869D81-24A3-1649-A7BC-E604AE89024C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8D60027D-B63E-433E-BB56-64F598DA4B11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3255</TotalTime>
  <Words>1361</Words>
  <Application>Microsoft Macintosh PowerPoint</Application>
  <PresentationFormat>Custom</PresentationFormat>
  <Paragraphs>269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72 Brand</vt:lpstr>
      <vt:lpstr>Cambria Math</vt:lpstr>
      <vt:lpstr>Wingdings</vt:lpstr>
      <vt:lpstr>Courier New</vt:lpstr>
      <vt:lpstr>72 Brand Medium</vt:lpstr>
      <vt:lpstr>Arial Unicode MS</vt:lpstr>
      <vt:lpstr>Wingdings</vt:lpstr>
      <vt:lpstr>Symbol</vt:lpstr>
      <vt:lpstr>Arial</vt:lpstr>
      <vt:lpstr>SAP Template 2025</vt:lpstr>
      <vt:lpstr>Evaluationsmetriken von ML Algorithmen</vt:lpstr>
      <vt:lpstr>Agenda</vt:lpstr>
      <vt:lpstr>Clustering</vt:lpstr>
      <vt:lpstr>Clustering</vt:lpstr>
      <vt:lpstr>PowerPoint Presentation</vt:lpstr>
      <vt:lpstr>PowerPoint Presentation</vt:lpstr>
      <vt:lpstr>Evaluationsmetirken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Clustering</vt:lpstr>
      <vt:lpstr>Klassifikation</vt:lpstr>
      <vt:lpstr>Klassifikation</vt:lpstr>
      <vt:lpstr>Klassifikation</vt:lpstr>
      <vt:lpstr>Verwendeter  Algorithmus</vt:lpstr>
      <vt:lpstr>Visualisierung</vt:lpstr>
      <vt:lpstr>Evaluationsmetriken</vt:lpstr>
      <vt:lpstr>Evaluationsmetriken</vt:lpstr>
      <vt:lpstr>Demo Klassifikation</vt:lpstr>
      <vt:lpstr>Regression</vt:lpstr>
      <vt:lpstr>PowerPoint Presentation</vt:lpstr>
      <vt:lpstr>PowerPoint Presentation</vt:lpstr>
      <vt:lpstr>Evaluationsmetriken</vt:lpstr>
      <vt:lpstr>Evaluationsmetriken</vt:lpstr>
      <vt:lpstr>Demo Regression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Feser, Jens</cp:lastModifiedBy>
  <cp:revision>41</cp:revision>
  <dcterms:created xsi:type="dcterms:W3CDTF">2025-06-24T08:03:34Z</dcterms:created>
  <dcterms:modified xsi:type="dcterms:W3CDTF">2025-06-26T14:19:20Z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2025-02-17T09:56:58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637963761423294561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